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98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5"/>
  </p:normalViewPr>
  <p:slideViewPr>
    <p:cSldViewPr snapToGrid="0" snapToObjects="1">
      <p:cViewPr varScale="1">
        <p:scale>
          <a:sx n="109" d="100"/>
          <a:sy n="109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0E7D-732E-EE43-9B81-AC6A6BB04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10767-3436-8545-AC1F-4B8CC560C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36F93-C495-8C4D-9A0E-FF4F7294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363F1-5BAB-144F-AD3E-B39257E3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D6FBC-760A-2249-BFB6-82F5EC063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9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C0FCC-B757-E24E-9403-8B62BC34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6F396-F3FE-9843-9921-5E9AE4AB2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21744-2396-824F-8842-429C4C8C1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D2426-C3D7-F347-B9D7-69FACB480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16430-0CF1-3A40-B658-9F90A51B8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6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AA9D48-431F-294E-8E27-D225EFDBF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FB28C1-2CB5-CF49-86CF-C3A43EFCD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A1828-B32D-B24B-8A68-C29D9F161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4FE25-8D4B-014E-AC2A-FF031722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F14CE-56D1-3043-BBCD-2D8C1B76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4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AC155-0431-2C47-910E-8A12AE299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453A8-F1DE-134F-8FE1-AF9ED56D3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9B827-81F7-EE4F-B814-0AAE33CFE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A0E34-13E9-0E48-AD42-A2CD30403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1005E-3133-BD49-9F5F-4632FBE4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2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49F38-60BC-FF46-B7E1-9352B1E0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77657-1AC7-8349-BEF8-74A5300D3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D1057-1725-6D4D-9D07-558845D4F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3B90-4810-A642-B804-CD40800F0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4285A-BA2E-3940-9668-0CC2FE528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2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7B1EA-07C5-1E4C-AC27-393457E08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D06B6-58DE-B149-B9A7-F2A1FF9FA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19D09-389E-5742-A1FF-DCF57A5E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4DE82-DBA9-A746-A97E-1A625C6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09CD2-FA09-EF47-8506-A533CFD49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05669-EF01-8D4A-99C0-F3CF93E69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0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3BDC-F4CC-754A-91E9-D2934823D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CE8DD-1221-674D-8174-E8D8CE785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0873A-9336-D54A-B870-07F97443F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C854A5-3237-A64D-9A23-84B4C6E1D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63E550-8766-5747-BE53-F5452B8F3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AE4F1C-5FA3-A346-BE54-8B8EE019C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BFEB9D-4E04-F345-A18C-975ECC57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5E00F3-0915-0D46-BAB2-5A52052E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9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3AF3-DDE8-FF43-91E0-70EA55480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BB366F-DC9B-7A4E-BF4D-7878253B0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646CAD-2F72-E345-833B-A93ABDD1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D25C2D-3DB9-FA42-B3C7-06E0A8063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0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52216E-94BD-7642-ACC6-3E174AB2F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C8F39A-EBB6-7E4A-A88B-B4FF01FB1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BAC3E-9367-254A-BA73-ECA32FB8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2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63F98-2BC8-334B-A083-6BCC2F836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F2781-98FE-354B-A7DD-D671DB2AA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643B6D-BF69-3045-9D44-FADD0B9D7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D51F5-A83E-564B-95EB-EA7FAC3D9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3BA24-2C63-9A48-BBB5-AB91D8D84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6EF83-4434-DA48-9F0B-101BB87EC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88140-BD5A-4345-B826-8BB80ABA3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48E88F-5511-A742-9864-58D562828C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869A3-C70C-2D43-B9DE-94B4136DA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C631D-B33E-B241-8C20-F910FDA22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9A308-AF8C-FD44-B1C7-D4C8D39A8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E558A-FEEF-E849-BAEC-61506E11B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6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AA443B-42FF-7244-AB1E-4E6FB3E4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3532F-D63F-164D-AE34-373E6E745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F73FB-13FD-B148-A188-27D27DF44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0FC3-016D-1A42-9238-A0E8011DB559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913B0-D6EC-194D-92E5-E935F68E3A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FE46-C535-E048-9245-70C013598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860D8-3C3E-0641-8942-524C97BDE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llustr\ch16\fig16_21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/D:\PhsH\media\content\main\graphics\imgMath\16\ch16\eq16_27.gif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D:\PhsH\media\content\main\graphics\imgMath\16\ch16\eq16_39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4F6DEA-4B26-A14B-9C14-E9458C4326FC}"/>
              </a:ext>
            </a:extLst>
          </p:cNvPr>
          <p:cNvSpPr/>
          <p:nvPr/>
        </p:nvSpPr>
        <p:spPr>
          <a:xfrm>
            <a:off x="386861" y="753851"/>
            <a:ext cx="111310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dirty="0">
                <a:solidFill>
                  <a:srgbClr val="424242"/>
                </a:solidFill>
                <a:effectLst/>
                <a:latin typeface="Neue Helvetica W01"/>
              </a:rPr>
              <a:t>A sonar echo returns to a boat in ocean 2.6 s after being emitted. What is the depth of the ocean at the location of the boat?  (Assume that the speed of sound in ocean water is 1540 m/s).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293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D0F3374-A01E-7443-809C-F7BE375ED14C}"/>
              </a:ext>
            </a:extLst>
          </p:cNvPr>
          <p:cNvSpPr/>
          <p:nvPr/>
        </p:nvSpPr>
        <p:spPr>
          <a:xfrm>
            <a:off x="715108" y="1937882"/>
            <a:ext cx="102811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What is the wavelength of the 96 MHz (M = 10</a:t>
            </a:r>
            <a:r>
              <a:rPr lang="en-US" sz="2800" baseline="30000" dirty="0"/>
              <a:t>6</a:t>
            </a:r>
            <a:r>
              <a:rPr lang="en-US" sz="2800" dirty="0"/>
              <a:t>)  radio waves? Assume a speed of light o 3.0 x 10</a:t>
            </a:r>
            <a:r>
              <a:rPr lang="en-US" sz="2800" baseline="30000" dirty="0"/>
              <a:t>8</a:t>
            </a:r>
            <a:r>
              <a:rPr lang="en-US" sz="2800" dirty="0"/>
              <a:t> m/s. </a:t>
            </a:r>
          </a:p>
          <a:p>
            <a:r>
              <a:rPr lang="en-US" sz="2800" dirty="0"/>
              <a:t>Express the numeral of your answer in SI units with 3 or more significant figures.</a:t>
            </a:r>
          </a:p>
        </p:txBody>
      </p:sp>
      <p:pic>
        <p:nvPicPr>
          <p:cNvPr id="6" name="Picture 3" descr="math002">
            <a:extLst>
              <a:ext uri="{FF2B5EF4-FFF2-40B4-BE49-F238E27FC236}">
                <a16:creationId xmlns:a16="http://schemas.microsoft.com/office/drawing/2014/main" id="{408C13B6-29A2-D24E-A2CB-3C8AA57B036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7601" y="682504"/>
            <a:ext cx="2438400" cy="750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49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61" y="-47961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Sound Intensity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4724400" y="263842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9702" name="Picture 6" descr="D:\PhsH\media\content\main\graphics\illustr\ch16\fig16_21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49336" y="1134417"/>
            <a:ext cx="2743200" cy="1581150"/>
          </a:xfrm>
          <a:prstGeom prst="rect">
            <a:avLst/>
          </a:prstGeom>
          <a:noFill/>
        </p:spPr>
      </p:pic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292536" y="1618321"/>
            <a:ext cx="7467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The </a:t>
            </a:r>
            <a:r>
              <a:rPr lang="en-US" b="1" i="1" dirty="0">
                <a:cs typeface="Times New Roman" pitchFamily="18" charset="0"/>
              </a:rPr>
              <a:t>sound intensity I</a:t>
            </a:r>
            <a:r>
              <a:rPr lang="en-US" dirty="0">
                <a:cs typeface="Times New Roman" pitchFamily="18" charset="0"/>
              </a:rPr>
              <a:t> is defined as the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sound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9900"/>
                </a:solidFill>
                <a:cs typeface="Times New Roman" pitchFamily="18" charset="0"/>
              </a:rPr>
              <a:t>power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that passes perpendicularly through a surface divided by the area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en-US" dirty="0">
                <a:cs typeface="Times New Roman" pitchFamily="18" charset="0"/>
              </a:rPr>
              <a:t> of that surface: </a:t>
            </a:r>
            <a:endParaRPr lang="en-US" dirty="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881688" y="321468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9705" name="Picture 9" descr="D:\PhsH\media\content\main\graphics\imgMath\16\ch16\eq16_27.gif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5765190" y="99486"/>
            <a:ext cx="1190625" cy="1190625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2ED2334-3B24-B849-8930-B92E1D9DDC2B}"/>
              </a:ext>
            </a:extLst>
          </p:cNvPr>
          <p:cNvSpPr/>
          <p:nvPr/>
        </p:nvSpPr>
        <p:spPr>
          <a:xfrm>
            <a:off x="472221" y="2753023"/>
            <a:ext cx="1058593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P. A 75 W speaker emits sound radially and uniformly in all directions. What will be the intensity of sound in W/m</a:t>
            </a:r>
            <a:r>
              <a:rPr lang="en-US" sz="2800" b="0" i="0" baseline="30000" dirty="0">
                <a:solidFill>
                  <a:srgbClr val="333333"/>
                </a:solidFill>
                <a:effectLst/>
                <a:latin typeface="inherit"/>
              </a:rPr>
              <a:t>2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 at 3.5 m from this speaker?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Helvetica Neue" panose="02000503000000020004" pitchFamily="2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1644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573A91-7EEA-324C-A886-F8E680A46658}"/>
              </a:ext>
            </a:extLst>
          </p:cNvPr>
          <p:cNvSpPr/>
          <p:nvPr/>
        </p:nvSpPr>
        <p:spPr>
          <a:xfrm>
            <a:off x="797169" y="1593558"/>
            <a:ext cx="107852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u="none" strike="noStrike" dirty="0">
                <a:solidFill>
                  <a:srgbClr val="424242"/>
                </a:solidFill>
                <a:effectLst/>
                <a:latin typeface="Neue Helvetica W01"/>
              </a:rPr>
              <a:t>16</a:t>
            </a:r>
            <a:r>
              <a:rPr lang="en-US" sz="2800" b="0" i="0" dirty="0">
                <a:solidFill>
                  <a:srgbClr val="424242"/>
                </a:solidFill>
                <a:effectLst/>
                <a:latin typeface="Neue Helvetica W01"/>
              </a:rPr>
              <a:t>. What sound intensity level in dB is produced by earphones that create an intensity of </a:t>
            </a:r>
            <a:r>
              <a:rPr lang="en-US" sz="2800" b="0" i="0" u="none" strike="noStrike" dirty="0">
                <a:solidFill>
                  <a:srgbClr val="424242"/>
                </a:solidFill>
                <a:effectLst/>
                <a:latin typeface="STIXGeneral-Regular" pitchFamily="2" charset="2"/>
              </a:rPr>
              <a:t>4.00×10</a:t>
            </a:r>
            <a:r>
              <a:rPr lang="en-US" sz="2800" b="0" i="0" u="none" strike="noStrike" baseline="30000" dirty="0">
                <a:solidFill>
                  <a:srgbClr val="424242"/>
                </a:solidFill>
                <a:effectLst/>
                <a:latin typeface="STIXGeneral-Regular" pitchFamily="2" charset="2"/>
              </a:rPr>
              <a:t>−2</a:t>
            </a:r>
            <a:r>
              <a:rPr lang="en-US" sz="2800" b="0" i="0" u="none" strike="noStrike" dirty="0">
                <a:solidFill>
                  <a:srgbClr val="424242"/>
                </a:solidFill>
                <a:effectLst/>
                <a:latin typeface="STIXGeneral-Regular" pitchFamily="2" charset="2"/>
              </a:rPr>
              <a:t>W/m</a:t>
            </a:r>
            <a:r>
              <a:rPr lang="en-US" sz="2800" b="0" i="0" u="none" strike="noStrike" baseline="30000" dirty="0">
                <a:solidFill>
                  <a:srgbClr val="424242"/>
                </a:solidFill>
                <a:effectLst/>
                <a:latin typeface="STIXGeneral-Regular" pitchFamily="2" charset="2"/>
              </a:rPr>
              <a:t>2</a:t>
            </a:r>
            <a:r>
              <a:rPr lang="en-US" sz="2800" b="0" i="0" dirty="0">
                <a:solidFill>
                  <a:srgbClr val="424242"/>
                </a:solidFill>
                <a:effectLst/>
                <a:latin typeface="Neue Helvetica W01"/>
              </a:rPr>
              <a:t>? </a:t>
            </a:r>
            <a:r>
              <a:rPr lang="en-US" sz="2800" b="0" i="1" dirty="0">
                <a:solidFill>
                  <a:srgbClr val="424242"/>
                </a:solidFill>
                <a:effectLst/>
                <a:latin typeface="Neue Helvetica W01"/>
              </a:rPr>
              <a:t>I</a:t>
            </a:r>
            <a:r>
              <a:rPr lang="en-US" sz="2800" b="0" i="1" baseline="-25000" dirty="0">
                <a:solidFill>
                  <a:srgbClr val="424242"/>
                </a:solidFill>
                <a:effectLst/>
                <a:latin typeface="Neue Helvetica W01"/>
              </a:rPr>
              <a:t>0</a:t>
            </a:r>
            <a:r>
              <a:rPr lang="en-US" sz="2800" b="0" dirty="0">
                <a:solidFill>
                  <a:srgbClr val="424242"/>
                </a:solidFill>
                <a:effectLst/>
                <a:latin typeface="Neue Helvetica W01"/>
              </a:rPr>
              <a:t> = 1</a:t>
            </a:r>
            <a:r>
              <a:rPr lang="en-US" sz="2800" b="0" i="0" u="none" strike="noStrike" dirty="0">
                <a:solidFill>
                  <a:srgbClr val="424242"/>
                </a:solidFill>
                <a:effectLst/>
                <a:latin typeface="STIXGeneral-Regular" pitchFamily="2" charset="2"/>
              </a:rPr>
              <a:t>.00×10</a:t>
            </a:r>
            <a:r>
              <a:rPr lang="en-US" sz="2800" b="0" i="0" u="none" strike="noStrike" baseline="30000" dirty="0">
                <a:solidFill>
                  <a:srgbClr val="424242"/>
                </a:solidFill>
                <a:effectLst/>
                <a:latin typeface="STIXGeneral-Regular" pitchFamily="2" charset="2"/>
              </a:rPr>
              <a:t>−12</a:t>
            </a:r>
            <a:r>
              <a:rPr lang="en-US" sz="2800" b="0" i="0" u="none" strike="noStrike" dirty="0">
                <a:solidFill>
                  <a:srgbClr val="424242"/>
                </a:solidFill>
                <a:effectLst/>
                <a:latin typeface="STIXGeneral-Regular" pitchFamily="2" charset="2"/>
              </a:rPr>
              <a:t>W/m</a:t>
            </a:r>
            <a:r>
              <a:rPr lang="en-US" sz="2800" b="0" i="0" u="none" strike="noStrike" baseline="30000" dirty="0">
                <a:solidFill>
                  <a:srgbClr val="424242"/>
                </a:solidFill>
                <a:effectLst/>
                <a:latin typeface="STIXGeneral-Regular" pitchFamily="2" charset="2"/>
              </a:rPr>
              <a:t>2</a:t>
            </a:r>
            <a:endParaRPr lang="en-US" sz="2800" b="0" i="0" dirty="0">
              <a:solidFill>
                <a:srgbClr val="424242"/>
              </a:solidFill>
              <a:effectLst/>
              <a:latin typeface="Neue Helvetica W01"/>
            </a:endParaRPr>
          </a:p>
        </p:txBody>
      </p:sp>
      <p:pic>
        <p:nvPicPr>
          <p:cNvPr id="5" name="Picture 4" descr="D:\PhsH\media\content\main\graphics\imgMath\16\ch16\eq16_39.gif">
            <a:extLst>
              <a:ext uri="{FF2B5EF4-FFF2-40B4-BE49-F238E27FC236}">
                <a16:creationId xmlns:a16="http://schemas.microsoft.com/office/drawing/2014/main" id="{8BF43014-A525-7944-AB96-1E2157D4E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171092" y="298940"/>
            <a:ext cx="2600325" cy="944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996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A020A1-E73C-4F43-B7AA-D22A3D8DB744}"/>
              </a:ext>
            </a:extLst>
          </p:cNvPr>
          <p:cNvSpPr/>
          <p:nvPr/>
        </p:nvSpPr>
        <p:spPr>
          <a:xfrm>
            <a:off x="668216" y="1998674"/>
            <a:ext cx="108555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u="none" strike="noStrike" dirty="0">
                <a:solidFill>
                  <a:srgbClr val="424242"/>
                </a:solidFill>
                <a:effectLst/>
                <a:latin typeface="Neue Helvetica W01"/>
              </a:rPr>
              <a:t>P34</a:t>
            </a:r>
            <a:r>
              <a:rPr lang="en-US" sz="2800" b="0" i="0" dirty="0">
                <a:solidFill>
                  <a:srgbClr val="424242"/>
                </a:solidFill>
                <a:effectLst/>
                <a:latin typeface="Neue Helvetica W01"/>
              </a:rPr>
              <a:t>. A commuter train blows its 200-Hz horn as it approaches a crossing. The speed of sound is 335 m/s. (a) An observer waiting at the crossing receives a frequency of 208 Hz. What is the speed of the train? (b) What frequency does the observer receive as the train moves away?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6CDA8F8-0F9A-8444-B954-16C4D1704D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493041"/>
              </p:ext>
            </p:extLst>
          </p:nvPr>
        </p:nvGraphicFramePr>
        <p:xfrm>
          <a:off x="3540369" y="290291"/>
          <a:ext cx="3348038" cy="153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3" imgW="1054100" imgH="482600" progId="Equation.3">
                  <p:embed/>
                </p:oleObj>
              </mc:Choice>
              <mc:Fallback>
                <p:oleObj r:id="rId3" imgW="1054100" imgH="482600" progId="Equation.3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369" y="290291"/>
                        <a:ext cx="3348038" cy="153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0927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258</Words>
  <Application>Microsoft Macintosh PowerPoint</Application>
  <PresentationFormat>Widescreen</PresentationFormat>
  <Paragraphs>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Helvetica Neue</vt:lpstr>
      <vt:lpstr>inherit</vt:lpstr>
      <vt:lpstr>Neue Helvetica W01</vt:lpstr>
      <vt:lpstr>STIXGeneral-Regular</vt:lpstr>
      <vt:lpstr>Times New Roman</vt:lpstr>
      <vt:lpstr>Office Theme</vt:lpstr>
      <vt:lpstr>Equation.3</vt:lpstr>
      <vt:lpstr>PowerPoint Presentation</vt:lpstr>
      <vt:lpstr>PowerPoint Presentation</vt:lpstr>
      <vt:lpstr>Sound Intensity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Maheswaranathan, Ponn</dc:creator>
  <cp:lastModifiedBy>Maheswaranathan, Ponn</cp:lastModifiedBy>
  <cp:revision>7</cp:revision>
  <dcterms:created xsi:type="dcterms:W3CDTF">2020-11-17T17:05:33Z</dcterms:created>
  <dcterms:modified xsi:type="dcterms:W3CDTF">2020-11-17T19:01:09Z</dcterms:modified>
</cp:coreProperties>
</file>